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9"/>
  </p:notesMasterIdLst>
  <p:sldIdLst>
    <p:sldId id="256" r:id="rId2"/>
    <p:sldId id="257" r:id="rId3"/>
    <p:sldId id="286" r:id="rId4"/>
    <p:sldId id="287" r:id="rId5"/>
    <p:sldId id="288" r:id="rId6"/>
    <p:sldId id="289" r:id="rId7"/>
    <p:sldId id="266" r:id="rId8"/>
    <p:sldId id="267" r:id="rId9"/>
    <p:sldId id="291" r:id="rId10"/>
    <p:sldId id="262" r:id="rId11"/>
    <p:sldId id="285" r:id="rId12"/>
    <p:sldId id="290" r:id="rId13"/>
    <p:sldId id="293" r:id="rId14"/>
    <p:sldId id="294" r:id="rId15"/>
    <p:sldId id="296" r:id="rId16"/>
    <p:sldId id="263" r:id="rId17"/>
    <p:sldId id="268" r:id="rId18"/>
    <p:sldId id="269" r:id="rId19"/>
    <p:sldId id="270" r:id="rId20"/>
    <p:sldId id="271" r:id="rId21"/>
    <p:sldId id="272" r:id="rId22"/>
    <p:sldId id="282" r:id="rId23"/>
    <p:sldId id="283" r:id="rId24"/>
    <p:sldId id="284" r:id="rId25"/>
    <p:sldId id="273" r:id="rId26"/>
    <p:sldId id="292" r:id="rId27"/>
    <p:sldId id="29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966D"/>
    <a:srgbClr val="966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1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FA03-7905-B34D-8204-6FB3277D9E0B}" type="datetimeFigureOut">
              <a:rPr lang="en-US" smtClean="0"/>
              <a:t>7/3/13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BB0A-331E-CF4B-A812-1A3FA096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3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7D50A-9CD5-4D4D-815F-AFDA8721E2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1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5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5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2BB0A-331E-CF4B-A812-1A3FA096C3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7/3/13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u/2694474163?from=profile&amp;wvr=5&amp;loc=infdomain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uijianwei@xiaomi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HBase/</a:t>
            </a:r>
            <a:r>
              <a:rPr lang="en-US" dirty="0" err="1" smtClean="0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@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小米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小米科技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35462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特性扩展：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ReverseScan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需求：按照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Rowkey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反向扫描返回结果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Scan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语义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: [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startKey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stopKey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),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startKey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&lt;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stopKey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1338" y="4187814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ow</a:t>
            </a:r>
            <a:r>
              <a:rPr lang="en-US" baseline="-25000" dirty="0" smtClean="0"/>
              <a:t>1</a:t>
            </a:r>
            <a:r>
              <a:rPr lang="en-US" dirty="0" smtClean="0"/>
              <a:t>: v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1611338" y="458379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ow</a:t>
            </a:r>
            <a:r>
              <a:rPr lang="en-US" baseline="-25000" dirty="0" smtClean="0"/>
              <a:t>1</a:t>
            </a:r>
            <a:r>
              <a:rPr lang="en-US" dirty="0" smtClean="0"/>
              <a:t>: v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11338" y="4982636"/>
            <a:ext cx="1133398" cy="36867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4</a:t>
            </a:r>
            <a:r>
              <a:rPr lang="en-US" dirty="0" smtClean="0"/>
              <a:t>: v</a:t>
            </a:r>
            <a:r>
              <a:rPr lang="en-US" baseline="-25000" dirty="0" smtClean="0"/>
              <a:t>41</a:t>
            </a:r>
            <a:endParaRPr lang="en-US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1611338" y="540207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4</a:t>
            </a:r>
            <a:r>
              <a:rPr lang="en-US" dirty="0" smtClean="0"/>
              <a:t>: v</a:t>
            </a:r>
            <a:r>
              <a:rPr lang="en-US" baseline="-25000" dirty="0" smtClean="0"/>
              <a:t>42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7695" y="5793659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52704" y="4187814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2</a:t>
            </a:r>
            <a:r>
              <a:rPr lang="en-US" dirty="0" smtClean="0"/>
              <a:t>: v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3652704" y="458379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2</a:t>
            </a:r>
            <a:r>
              <a:rPr lang="en-US" dirty="0" smtClean="0"/>
              <a:t>: v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3652704" y="498263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5</a:t>
            </a:r>
            <a:r>
              <a:rPr lang="en-US" dirty="0" smtClean="0"/>
              <a:t>: v</a:t>
            </a:r>
            <a:r>
              <a:rPr lang="en-US" baseline="-25000" dirty="0" smtClean="0"/>
              <a:t>51</a:t>
            </a:r>
            <a:endParaRPr lang="en-US" baseline="-25000" dirty="0"/>
          </a:p>
        </p:txBody>
      </p:sp>
      <p:sp>
        <p:nvSpPr>
          <p:cNvPr id="16" name="Rectangle 15"/>
          <p:cNvSpPr/>
          <p:nvPr/>
        </p:nvSpPr>
        <p:spPr>
          <a:xfrm>
            <a:off x="3652704" y="540207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5</a:t>
            </a:r>
            <a:r>
              <a:rPr lang="en-US" dirty="0" smtClean="0"/>
              <a:t>: v</a:t>
            </a:r>
            <a:r>
              <a:rPr lang="en-US" baseline="-25000" dirty="0" smtClean="0"/>
              <a:t>52</a:t>
            </a:r>
            <a:endParaRPr lang="en-US" baseline="-25000" dirty="0"/>
          </a:p>
        </p:txBody>
      </p:sp>
      <p:sp>
        <p:nvSpPr>
          <p:cNvPr id="18" name="Rectangle 17"/>
          <p:cNvSpPr/>
          <p:nvPr/>
        </p:nvSpPr>
        <p:spPr>
          <a:xfrm>
            <a:off x="6203926" y="415587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3</a:t>
            </a:r>
            <a:r>
              <a:rPr lang="en-US" dirty="0" smtClean="0"/>
              <a:t>: v</a:t>
            </a:r>
            <a:r>
              <a:rPr lang="en-US" baseline="-25000" dirty="0" smtClean="0"/>
              <a:t>31</a:t>
            </a:r>
            <a:endParaRPr lang="en-US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6203926" y="4551860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3</a:t>
            </a:r>
            <a:r>
              <a:rPr lang="en-US" dirty="0" smtClean="0"/>
              <a:t>: v</a:t>
            </a:r>
            <a:r>
              <a:rPr lang="en-US" baseline="-25000" dirty="0" smtClean="0"/>
              <a:t>32</a:t>
            </a:r>
            <a:endParaRPr lang="en-US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6203926" y="4950699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6</a:t>
            </a:r>
            <a:r>
              <a:rPr lang="en-US" dirty="0" smtClean="0"/>
              <a:t>: v</a:t>
            </a:r>
            <a:r>
              <a:rPr lang="en-US" baseline="-25000" dirty="0" smtClean="0"/>
              <a:t>61</a:t>
            </a:r>
            <a:endParaRPr lang="en-US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6203926" y="5370139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6</a:t>
            </a:r>
            <a:r>
              <a:rPr lang="en-US" dirty="0" smtClean="0"/>
              <a:t>: v</a:t>
            </a:r>
            <a:r>
              <a:rPr lang="en-US" baseline="-25000" dirty="0" smtClean="0"/>
              <a:t>62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236765" y="5889348"/>
            <a:ext cx="113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75984" y="5793565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94270" y="5793659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29" name="Can 28"/>
          <p:cNvSpPr/>
          <p:nvPr/>
        </p:nvSpPr>
        <p:spPr>
          <a:xfrm>
            <a:off x="1508706" y="6245008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endParaRPr lang="en-US" dirty="0"/>
          </a:p>
        </p:txBody>
      </p:sp>
      <p:sp>
        <p:nvSpPr>
          <p:cNvPr id="30" name="Can 29"/>
          <p:cNvSpPr/>
          <p:nvPr/>
        </p:nvSpPr>
        <p:spPr>
          <a:xfrm>
            <a:off x="3550072" y="6275073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StoreFile_1</a:t>
            </a:r>
            <a:endParaRPr lang="en-US" dirty="0"/>
          </a:p>
        </p:txBody>
      </p:sp>
      <p:sp>
        <p:nvSpPr>
          <p:cNvPr id="32" name="Can 31"/>
          <p:cNvSpPr/>
          <p:nvPr/>
        </p:nvSpPr>
        <p:spPr>
          <a:xfrm>
            <a:off x="6127186" y="6283492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StoreFile_n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116139" y="4187814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157505" y="4205097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08727" y="4155877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Isosceles Triangle 43"/>
          <p:cNvSpPr/>
          <p:nvPr/>
        </p:nvSpPr>
        <p:spPr>
          <a:xfrm>
            <a:off x="2411886" y="3194093"/>
            <a:ext cx="3958277" cy="487452"/>
          </a:xfrm>
          <a:prstGeom prst="triangle">
            <a:avLst>
              <a:gd name="adj" fmla="val 50324"/>
            </a:avLst>
          </a:prstGeom>
          <a:solidFill>
            <a:srgbClr val="D0A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4" idx="0"/>
            <a:endCxn id="44" idx="3"/>
          </p:cNvCxnSpPr>
          <p:nvPr/>
        </p:nvCxnSpPr>
        <p:spPr>
          <a:xfrm flipV="1">
            <a:off x="2178037" y="3681545"/>
            <a:ext cx="2225812" cy="506269"/>
          </a:xfrm>
          <a:prstGeom prst="straightConnector1">
            <a:avLst/>
          </a:prstGeom>
          <a:ln w="28575" cmpd="sng">
            <a:solidFill>
              <a:srgbClr val="BA8F2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0"/>
            <a:endCxn id="44" idx="3"/>
          </p:cNvCxnSpPr>
          <p:nvPr/>
        </p:nvCxnSpPr>
        <p:spPr>
          <a:xfrm flipV="1">
            <a:off x="4219403" y="3681545"/>
            <a:ext cx="184446" cy="506269"/>
          </a:xfrm>
          <a:prstGeom prst="straightConnector1">
            <a:avLst/>
          </a:prstGeom>
          <a:ln w="28575" cmpd="sng">
            <a:solidFill>
              <a:srgbClr val="BA8F2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0"/>
            <a:endCxn id="44" idx="3"/>
          </p:cNvCxnSpPr>
          <p:nvPr/>
        </p:nvCxnSpPr>
        <p:spPr>
          <a:xfrm flipH="1" flipV="1">
            <a:off x="4403849" y="3681545"/>
            <a:ext cx="2366776" cy="474332"/>
          </a:xfrm>
          <a:prstGeom prst="straightConnector1">
            <a:avLst/>
          </a:prstGeom>
          <a:ln w="28575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16139" y="4967984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116139" y="4594848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157505" y="4950699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08727" y="4920533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116139" y="5385105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5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9" grpId="0" animBg="1"/>
      <p:bldP spid="30" grpId="0" animBg="1"/>
      <p:bldP spid="32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ReverseScan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[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startKey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stopKey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),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startKey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&gt;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stopKey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性能比正向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Scan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差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30%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左右，多做一些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seek</a:t>
            </a:r>
          </a:p>
          <a:p>
            <a:pPr lvl="2"/>
            <a:r>
              <a:rPr lang="en-US" altLang="zh-CN" dirty="0">
                <a:latin typeface="华文楷体"/>
                <a:ea typeface="华文楷体"/>
                <a:cs typeface="华文楷体"/>
              </a:rPr>
              <a:t>https://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issues.apache.org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jira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/browse/HBASE-4811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059" y="4251954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ow</a:t>
            </a:r>
            <a:r>
              <a:rPr lang="en-US" baseline="-25000" dirty="0" smtClean="0"/>
              <a:t>1</a:t>
            </a:r>
            <a:r>
              <a:rPr lang="en-US" dirty="0" smtClean="0"/>
              <a:t>: v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957059" y="464793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ow</a:t>
            </a:r>
            <a:r>
              <a:rPr lang="en-US" baseline="-25000" dirty="0" smtClean="0"/>
              <a:t>1</a:t>
            </a:r>
            <a:r>
              <a:rPr lang="en-US" dirty="0" smtClean="0"/>
              <a:t>: v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957059" y="5046776"/>
            <a:ext cx="1133398" cy="36867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4</a:t>
            </a:r>
            <a:r>
              <a:rPr lang="en-US" dirty="0" smtClean="0"/>
              <a:t>: v</a:t>
            </a:r>
            <a:r>
              <a:rPr lang="en-US" baseline="-25000" dirty="0" smtClean="0"/>
              <a:t>41</a:t>
            </a:r>
            <a:endParaRPr lang="en-US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957059" y="546621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4</a:t>
            </a:r>
            <a:r>
              <a:rPr lang="en-US" dirty="0" smtClean="0"/>
              <a:t>: v</a:t>
            </a:r>
            <a:r>
              <a:rPr lang="en-US" baseline="-25000" dirty="0" smtClean="0"/>
              <a:t>42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83416" y="5857799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8425" y="4251954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2</a:t>
            </a:r>
            <a:r>
              <a:rPr lang="en-US" dirty="0" smtClean="0"/>
              <a:t>: v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2998425" y="464793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2</a:t>
            </a:r>
            <a:r>
              <a:rPr lang="en-US" dirty="0" smtClean="0"/>
              <a:t>: v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2998425" y="504677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5</a:t>
            </a:r>
            <a:r>
              <a:rPr lang="en-US" dirty="0" smtClean="0"/>
              <a:t>: v</a:t>
            </a:r>
            <a:r>
              <a:rPr lang="en-US" baseline="-25000" dirty="0" smtClean="0"/>
              <a:t>51</a:t>
            </a:r>
            <a:endParaRPr lang="en-US" baseline="-25000" dirty="0"/>
          </a:p>
        </p:txBody>
      </p:sp>
      <p:sp>
        <p:nvSpPr>
          <p:cNvPr id="16" name="Rectangle 15"/>
          <p:cNvSpPr/>
          <p:nvPr/>
        </p:nvSpPr>
        <p:spPr>
          <a:xfrm>
            <a:off x="2998425" y="5466216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5</a:t>
            </a:r>
            <a:r>
              <a:rPr lang="en-US" dirty="0" smtClean="0"/>
              <a:t>: v</a:t>
            </a:r>
            <a:r>
              <a:rPr lang="en-US" baseline="-25000" dirty="0" smtClean="0"/>
              <a:t>52</a:t>
            </a:r>
            <a:endParaRPr lang="en-US" baseline="-25000" dirty="0"/>
          </a:p>
        </p:txBody>
      </p:sp>
      <p:sp>
        <p:nvSpPr>
          <p:cNvPr id="18" name="Rectangle 17"/>
          <p:cNvSpPr/>
          <p:nvPr/>
        </p:nvSpPr>
        <p:spPr>
          <a:xfrm>
            <a:off x="5549647" y="4220017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3</a:t>
            </a:r>
            <a:r>
              <a:rPr lang="en-US" dirty="0" smtClean="0"/>
              <a:t>: v</a:t>
            </a:r>
            <a:r>
              <a:rPr lang="en-US" baseline="-25000" dirty="0" smtClean="0"/>
              <a:t>31</a:t>
            </a:r>
            <a:endParaRPr lang="en-US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5549647" y="4616000"/>
            <a:ext cx="1133398" cy="3686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3</a:t>
            </a:r>
            <a:r>
              <a:rPr lang="en-US" dirty="0" smtClean="0"/>
              <a:t>: v</a:t>
            </a:r>
            <a:r>
              <a:rPr lang="en-US" baseline="-25000" dirty="0" smtClean="0"/>
              <a:t>32</a:t>
            </a:r>
            <a:endParaRPr lang="en-US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5549647" y="5014839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6</a:t>
            </a:r>
            <a:r>
              <a:rPr lang="en-US" dirty="0" smtClean="0"/>
              <a:t>: v</a:t>
            </a:r>
            <a:r>
              <a:rPr lang="en-US" baseline="-25000" dirty="0" smtClean="0"/>
              <a:t>61</a:t>
            </a:r>
            <a:endParaRPr lang="en-US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5549647" y="5434279"/>
            <a:ext cx="1133398" cy="368673"/>
          </a:xfrm>
          <a:prstGeom prst="rect">
            <a:avLst/>
          </a:prstGeom>
          <a:solidFill>
            <a:srgbClr val="81875A"/>
          </a:solidFill>
          <a:ln>
            <a:solidFill>
              <a:srgbClr val="81875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row</a:t>
            </a:r>
            <a:r>
              <a:rPr lang="en-US" baseline="-25000" dirty="0" smtClean="0"/>
              <a:t>6</a:t>
            </a:r>
            <a:r>
              <a:rPr lang="en-US" dirty="0" smtClean="0"/>
              <a:t>: v</a:t>
            </a:r>
            <a:r>
              <a:rPr lang="en-US" baseline="-25000" dirty="0" smtClean="0"/>
              <a:t>62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82486" y="5953488"/>
            <a:ext cx="113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1705" y="5857705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39991" y="5857799"/>
            <a:ext cx="68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29" name="Can 28"/>
          <p:cNvSpPr/>
          <p:nvPr/>
        </p:nvSpPr>
        <p:spPr>
          <a:xfrm>
            <a:off x="854427" y="6257836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endParaRPr lang="en-US" dirty="0"/>
          </a:p>
        </p:txBody>
      </p:sp>
      <p:sp>
        <p:nvSpPr>
          <p:cNvPr id="30" name="Can 29"/>
          <p:cNvSpPr/>
          <p:nvPr/>
        </p:nvSpPr>
        <p:spPr>
          <a:xfrm>
            <a:off x="2895793" y="6287901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StoreFile_1</a:t>
            </a:r>
            <a:endParaRPr lang="en-US" dirty="0"/>
          </a:p>
        </p:txBody>
      </p:sp>
      <p:sp>
        <p:nvSpPr>
          <p:cNvPr id="32" name="Can 31"/>
          <p:cNvSpPr/>
          <p:nvPr/>
        </p:nvSpPr>
        <p:spPr>
          <a:xfrm>
            <a:off x="5472907" y="6296320"/>
            <a:ext cx="1365032" cy="540838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StoreFile_n</a:t>
            </a:r>
            <a:endParaRPr lang="en-US" dirty="0"/>
          </a:p>
        </p:txBody>
      </p:sp>
      <p:sp>
        <p:nvSpPr>
          <p:cNvPr id="44" name="Isosceles Triangle 43"/>
          <p:cNvSpPr/>
          <p:nvPr/>
        </p:nvSpPr>
        <p:spPr>
          <a:xfrm>
            <a:off x="1757607" y="3476309"/>
            <a:ext cx="3958277" cy="487452"/>
          </a:xfrm>
          <a:prstGeom prst="triangle">
            <a:avLst>
              <a:gd name="adj" fmla="val 50324"/>
            </a:avLst>
          </a:prstGeom>
          <a:solidFill>
            <a:srgbClr val="D0A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4" idx="0"/>
            <a:endCxn id="44" idx="3"/>
          </p:cNvCxnSpPr>
          <p:nvPr/>
        </p:nvCxnSpPr>
        <p:spPr>
          <a:xfrm flipV="1">
            <a:off x="1523758" y="3963761"/>
            <a:ext cx="2225812" cy="288193"/>
          </a:xfrm>
          <a:prstGeom prst="straightConnector1">
            <a:avLst/>
          </a:prstGeom>
          <a:ln w="28575" cmpd="sng">
            <a:solidFill>
              <a:srgbClr val="BA8F2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0"/>
            <a:endCxn id="44" idx="3"/>
          </p:cNvCxnSpPr>
          <p:nvPr/>
        </p:nvCxnSpPr>
        <p:spPr>
          <a:xfrm flipV="1">
            <a:off x="3565124" y="3963761"/>
            <a:ext cx="184446" cy="288193"/>
          </a:xfrm>
          <a:prstGeom prst="straightConnector1">
            <a:avLst/>
          </a:prstGeom>
          <a:ln w="28575" cmpd="sng">
            <a:solidFill>
              <a:srgbClr val="BA8F2D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0"/>
            <a:endCxn id="44" idx="3"/>
          </p:cNvCxnSpPr>
          <p:nvPr/>
        </p:nvCxnSpPr>
        <p:spPr>
          <a:xfrm flipH="1" flipV="1">
            <a:off x="3749570" y="3963761"/>
            <a:ext cx="2366776" cy="256256"/>
          </a:xfrm>
          <a:prstGeom prst="straightConnector1">
            <a:avLst/>
          </a:prstGeom>
          <a:ln w="28575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54448" y="4984673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503226" y="5046776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1860" y="5050735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54448" y="5440274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3917" y="5834889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683045" y="4591515"/>
            <a:ext cx="514136" cy="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683045" y="4249632"/>
            <a:ext cx="514136" cy="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03226" y="5466216"/>
            <a:ext cx="495199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89609" y="4574177"/>
            <a:ext cx="137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SeekBefore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7389609" y="3927629"/>
            <a:ext cx="13764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反向</a:t>
            </a:r>
            <a:r>
              <a:rPr lang="en-US" altLang="zh-CN" sz="1600" dirty="0" smtClean="0"/>
              <a:t>seek</a:t>
            </a:r>
            <a:r>
              <a:rPr lang="zh-CN" altLang="en-US" sz="1600" dirty="0" smtClean="0"/>
              <a:t>到前一行行首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598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9" grpId="0" animBg="1"/>
      <p:bldP spid="30" grpId="0" animBg="1"/>
      <p:bldP spid="32" grpId="0" animBg="1"/>
      <p:bldP spid="44" grpId="0" animBg="1"/>
      <p:bldP spid="24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5477" y="1613028"/>
            <a:ext cx="8153400" cy="44958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高可用性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Pipeline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重建时可能发生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checksum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重复写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 [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]</a:t>
            </a: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不停写服务重启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Hdfs</a:t>
            </a:r>
            <a:endParaRPr lang="en-US" altLang="zh-CN" dirty="0" smtClean="0">
              <a:solidFill>
                <a:srgbClr val="A17C36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安全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开启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Kerberos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安装认证</a:t>
            </a:r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ACL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控制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smtClean="0">
                <a:solidFill>
                  <a:srgbClr val="A17C36"/>
                </a:solidFill>
                <a:latin typeface="华文楷体"/>
                <a:ea typeface="华文楷体"/>
                <a:cs typeface="华文楷体"/>
              </a:rPr>
              <a:t>[</a:t>
            </a:r>
            <a:r>
              <a:rPr lang="en-US" altLang="zh-CN" dirty="0" err="1" smtClean="0">
                <a:solidFill>
                  <a:srgbClr val="A17C36"/>
                </a:solidFill>
                <a:latin typeface="华文楷体"/>
                <a:ea typeface="华文楷体"/>
                <a:cs typeface="华文楷体"/>
              </a:rPr>
              <a:t>Hadoop</a:t>
            </a:r>
            <a:r>
              <a:rPr lang="en-US" altLang="zh-CN" dirty="0" smtClean="0">
                <a:solidFill>
                  <a:srgbClr val="A17C36"/>
                </a:solidFill>
                <a:latin typeface="华文楷体"/>
                <a:ea typeface="华文楷体"/>
                <a:cs typeface="华文楷体"/>
              </a:rPr>
              <a:t>]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HBase / 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/ Zookeeper / Yarn</a:t>
            </a:r>
          </a:p>
          <a:p>
            <a:pPr lvl="2"/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修改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Principal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名字规则</a:t>
            </a:r>
            <a:endParaRPr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name/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fqdn@realm</a:t>
            </a:r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=&gt; 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name/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hadoop@realm</a:t>
            </a:r>
            <a:endParaRPr lang="en-US" altLang="zh-CN" dirty="0">
              <a:solidFill>
                <a:srgbClr val="A17C36"/>
              </a:solidFill>
            </a:endParaRPr>
          </a:p>
          <a:p>
            <a:pPr lvl="2"/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增加了不同于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fsowner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admin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Krb5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文件单独配置</a:t>
            </a:r>
            <a:endParaRPr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3927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优化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>
                <a:latin typeface="华文楷体"/>
                <a:ea typeface="华文楷体"/>
                <a:cs typeface="华文楷体"/>
              </a:rPr>
              <a:t>HBase</a:t>
            </a: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优化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HFile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中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BlockIndexKey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大小</a:t>
            </a:r>
            <a:endParaRPr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取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datablock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的第一个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key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作为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block index</a:t>
            </a:r>
            <a:r>
              <a:rPr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key</a:t>
            </a:r>
          </a:p>
          <a:p>
            <a:pPr lvl="3"/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[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abc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bcd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], [</a:t>
            </a:r>
            <a:r>
              <a:rPr lang="en-US" altLang="zh-CN" dirty="0" err="1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efg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,  xyz]</a:t>
            </a:r>
          </a:p>
          <a:p>
            <a:pPr lvl="3"/>
            <a:r>
              <a:rPr lang="en-US" altLang="zh-CN" dirty="0" err="1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efg</a:t>
            </a:r>
            <a:r>
              <a:rPr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=&gt; e</a:t>
            </a:r>
            <a:endParaRPr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TW" dirty="0" err="1">
                <a:latin typeface="华文楷体"/>
                <a:ea typeface="华文楷体"/>
                <a:cs typeface="华文楷体"/>
              </a:rPr>
              <a:t>OpenScanner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时对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HFile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进行并行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seek</a:t>
            </a:r>
            <a:endParaRPr lang="en-US" altLang="zh-CN" dirty="0">
              <a:solidFill>
                <a:srgbClr val="A17C36"/>
              </a:solidFill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TW" altLang="en-US" dirty="0">
                <a:latin typeface="华文楷体"/>
                <a:ea typeface="华文楷体"/>
                <a:cs typeface="华文楷体"/>
              </a:rPr>
              <a:t>修正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HBase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删除语义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Timestamp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被业务借用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当前的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Delete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可能删除掉将来的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Put</a:t>
            </a: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使用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mvcc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判断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Delete/Put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之间的顺序</a:t>
            </a:r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CN" altLang="en-US" dirty="0">
                <a:latin typeface="华文楷体"/>
                <a:ea typeface="华文楷体"/>
                <a:cs typeface="华文楷体"/>
              </a:rPr>
              <a:t>局部二级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索引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数据以用户为中心，不会跨用户访问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索引数据与原数据存储在同一张表里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确保同一用户的索引数据、原数据在同一个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region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中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更新时保证原数据行和索引行的事务性</a:t>
            </a:r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85903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优化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err="1">
                <a:latin typeface="华文楷体"/>
                <a:ea typeface="华文楷体"/>
                <a:cs typeface="华文楷体"/>
              </a:rPr>
              <a:t>Hdfs</a:t>
            </a:r>
            <a:r>
              <a:rPr lang="en-US" dirty="0">
                <a:latin typeface="华文楷体"/>
                <a:ea typeface="华文楷体"/>
                <a:cs typeface="华文楷体"/>
              </a:rPr>
              <a:t> Client 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pipeline恢复时，尝试reuse以前失败过的datanode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 </a:t>
            </a: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日志接入等业务长时间运行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Client</a:t>
            </a: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集群负载大，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datanode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经常重启</a:t>
            </a:r>
            <a:endParaRPr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Client 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保存了失败的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datanode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列表</a:t>
            </a:r>
            <a:endParaRPr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个节点的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hdfs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集群，如果有</a:t>
            </a:r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N-2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个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datanode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失败，</a:t>
            </a:r>
            <a:r>
              <a:rPr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client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会失败</a:t>
            </a:r>
            <a:endParaRPr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加入失败的</a:t>
            </a:r>
            <a:r>
              <a:rPr lang="en-US" altLang="zh-CN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datanode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过期时间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err="1" smtClean="0">
                <a:latin typeface="华文楷体"/>
                <a:ea typeface="华文楷体"/>
                <a:cs typeface="华文楷体"/>
              </a:rPr>
              <a:t>Mapreduce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 / Yarn</a:t>
            </a:r>
          </a:p>
          <a:p>
            <a:pPr lvl="2"/>
            <a:r>
              <a:rPr lang="en-US" dirty="0" err="1" smtClean="0">
                <a:latin typeface="华文楷体"/>
                <a:ea typeface="华文楷体"/>
                <a:cs typeface="华文楷体"/>
              </a:rPr>
              <a:t>引入Cpu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维度的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调度</a:t>
            </a:r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只用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Memory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调度可能导致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cpu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过于繁忙影响其它进程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引入</a:t>
            </a:r>
            <a:r>
              <a:rPr lang="en-US" altLang="zh-TW" dirty="0" err="1" smtClean="0">
                <a:latin typeface="华文楷体"/>
                <a:ea typeface="华文楷体"/>
                <a:cs typeface="华文楷体"/>
              </a:rPr>
              <a:t>Cpu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维度调度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后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可能导致</a:t>
            </a:r>
            <a:r>
              <a:rPr lang="en-US" altLang="zh-TW" dirty="0" err="1" smtClean="0">
                <a:latin typeface="华文楷体"/>
                <a:ea typeface="华文楷体"/>
                <a:cs typeface="华文楷体"/>
              </a:rPr>
              <a:t>Mapreduce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调度死锁的问题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历史日志分析，反馈用户参数调优，优化集群利用率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Yarn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追踪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Job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运行过程的内存开销、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GC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时间</a:t>
            </a:r>
            <a:r>
              <a:rPr lang="zh-CN" altLang="zh-CN" dirty="0" smtClean="0"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CPU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利用等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易维护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quota 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管理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smtClean="0">
                <a:latin typeface="华文楷体"/>
                <a:ea typeface="华文楷体"/>
                <a:cs typeface="华文楷体"/>
              </a:rPr>
              <a:t>Minos:</a:t>
            </a:r>
            <a:r>
              <a:rPr lang="zh-TW" altLang="en-US" dirty="0" smtClean="0">
                <a:latin typeface="华文仿宋"/>
                <a:ea typeface="华文仿宋"/>
                <a:cs typeface="华文仿宋"/>
              </a:rPr>
              <a:t>集群级别的自动化发布和监控系统</a:t>
            </a:r>
            <a:r>
              <a:rPr lang="en-US" altLang="zh-TW" dirty="0" smtClean="0">
                <a:latin typeface="华文仿宋"/>
                <a:ea typeface="华文仿宋"/>
                <a:cs typeface="华文仿宋"/>
              </a:rPr>
              <a:t> </a:t>
            </a:r>
            <a:r>
              <a:rPr lang="en-US" altLang="zh-TW" dirty="0" smtClean="0">
                <a:solidFill>
                  <a:srgbClr val="A17C36"/>
                </a:solidFill>
                <a:latin typeface="华文仿宋"/>
                <a:ea typeface="华文仿宋"/>
                <a:cs typeface="华文仿宋"/>
              </a:rPr>
              <a:t>[</a:t>
            </a:r>
            <a:r>
              <a:rPr lang="en-US" altLang="zh-TW" dirty="0" err="1" smtClean="0">
                <a:solidFill>
                  <a:srgbClr val="A17C36"/>
                </a:solidFill>
                <a:latin typeface="华文仿宋"/>
                <a:ea typeface="华文仿宋"/>
                <a:cs typeface="华文仿宋"/>
              </a:rPr>
              <a:t>Hadoop</a:t>
            </a:r>
            <a:r>
              <a:rPr lang="en-US" altLang="zh-TW" dirty="0" smtClean="0">
                <a:solidFill>
                  <a:srgbClr val="A17C36"/>
                </a:solidFill>
                <a:latin typeface="华文仿宋"/>
                <a:ea typeface="华文仿宋"/>
                <a:cs typeface="华文仿宋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5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TODO</a:t>
            </a:r>
          </a:p>
          <a:p>
            <a:pPr lvl="1"/>
            <a:r>
              <a:rPr lang="en-US" dirty="0" smtClean="0"/>
              <a:t>HBase</a:t>
            </a:r>
          </a:p>
          <a:p>
            <a:pPr lvl="2"/>
            <a:r>
              <a:rPr lang="zh-CN" altLang="en-US" dirty="0" smtClean="0"/>
              <a:t>自适应</a:t>
            </a:r>
            <a:r>
              <a:rPr lang="en-US" altLang="zh-CN" dirty="0" smtClean="0"/>
              <a:t>compact</a:t>
            </a:r>
          </a:p>
          <a:p>
            <a:pPr lvl="2"/>
            <a:r>
              <a:rPr lang="zh-CN" altLang="en-US" dirty="0" smtClean="0"/>
              <a:t>多租户吞吐量控制</a:t>
            </a:r>
            <a:endParaRPr lang="en-US" altLang="zh-CN" dirty="0" smtClean="0"/>
          </a:p>
          <a:p>
            <a:pPr lvl="2"/>
            <a:r>
              <a:rPr lang="zh-CN" altLang="en-US" dirty="0"/>
              <a:t>全局二级索引</a:t>
            </a:r>
            <a:endParaRPr lang="en-US" dirty="0" smtClean="0"/>
          </a:p>
          <a:p>
            <a:pPr lvl="2"/>
            <a:r>
              <a:rPr lang="zh-CN" altLang="en-US" dirty="0" smtClean="0"/>
              <a:t>冷热数据分离</a:t>
            </a:r>
            <a:endParaRPr lang="en-US" dirty="0" smtClean="0"/>
          </a:p>
          <a:p>
            <a:pPr lvl="1"/>
            <a:r>
              <a:rPr lang="en-US" dirty="0" err="1" smtClean="0"/>
              <a:t>Hdfs</a:t>
            </a:r>
            <a:endParaRPr lang="en-US" dirty="0" smtClean="0"/>
          </a:p>
          <a:p>
            <a:pPr lvl="2"/>
            <a:r>
              <a:rPr lang="en-US" dirty="0" err="1" smtClean="0"/>
              <a:t>Nameservice</a:t>
            </a:r>
            <a:r>
              <a:rPr lang="en-US" dirty="0" smtClean="0"/>
              <a:t> + </a:t>
            </a:r>
            <a:r>
              <a:rPr lang="en-US" dirty="0" err="1" smtClean="0"/>
              <a:t>zk</a:t>
            </a:r>
            <a:r>
              <a:rPr lang="en-US" dirty="0" smtClean="0"/>
              <a:t> </a:t>
            </a:r>
            <a:r>
              <a:rPr lang="zh-CN" altLang="en-US" dirty="0" smtClean="0"/>
              <a:t>确定</a:t>
            </a:r>
            <a:r>
              <a:rPr lang="en-US" altLang="zh-CN" dirty="0" smtClean="0"/>
              <a:t>Active </a:t>
            </a:r>
            <a:r>
              <a:rPr lang="en-US" altLang="zh-CN" dirty="0" err="1" smtClean="0"/>
              <a:t>namenode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磁盘热插拔</a:t>
            </a:r>
            <a:endParaRPr lang="en-US" altLang="zh-CN" dirty="0" smtClean="0"/>
          </a:p>
          <a:p>
            <a:pPr lvl="2"/>
            <a:r>
              <a:rPr lang="en-US" dirty="0" smtClean="0"/>
              <a:t>Checksum Inline</a:t>
            </a:r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2"/>
            <a:r>
              <a:rPr lang="zh-CN" altLang="en-US" dirty="0" smtClean="0"/>
              <a:t>性能优化对比</a:t>
            </a:r>
            <a:endParaRPr lang="en-US" dirty="0" smtClean="0"/>
          </a:p>
          <a:p>
            <a:pPr lvl="1"/>
            <a:r>
              <a:rPr lang="en-US" dirty="0" smtClean="0"/>
              <a:t>Yarn</a:t>
            </a:r>
          </a:p>
          <a:p>
            <a:pPr lvl="2"/>
            <a:r>
              <a:rPr lang="zh-CN" altLang="en-US" dirty="0"/>
              <a:t>统一资源管理平台</a:t>
            </a:r>
            <a:endParaRPr lang="en-US" altLang="zh-CN" dirty="0"/>
          </a:p>
          <a:p>
            <a:pPr lvl="3"/>
            <a:r>
              <a:rPr lang="zh-CN" altLang="en-US" dirty="0"/>
              <a:t>多种离线计算框架</a:t>
            </a:r>
            <a:r>
              <a:rPr lang="en-US" altLang="zh-CN" dirty="0"/>
              <a:t>: spark, storm…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802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目标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集群易配置、自动化部署和监控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管理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Hadoop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集群</a:t>
            </a:r>
            <a:r>
              <a:rPr lang="zh-CN" altLang="zh-CN" dirty="0"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/zookeeper/yarn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的统一方案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参考方案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err="1" smtClean="0">
                <a:latin typeface="华文楷体"/>
                <a:ea typeface="华文楷体"/>
                <a:cs typeface="华文楷体"/>
              </a:rPr>
              <a:t>Hadoop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原生脚本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大部分是进程级管理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需要较多手工工作，自动化不足，无监控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err="1" smtClean="0">
                <a:latin typeface="华文楷体"/>
                <a:ea typeface="华文楷体"/>
                <a:cs typeface="华文楷体"/>
              </a:rPr>
              <a:t>Cloudera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 Manager</a:t>
            </a:r>
          </a:p>
          <a:p>
            <a:pPr lvl="2"/>
            <a:r>
              <a:rPr lang="zh-CN" altLang="en-US" dirty="0"/>
              <a:t>功能强大，为</a:t>
            </a:r>
            <a:r>
              <a:rPr lang="en-US" altLang="zh-CN" dirty="0" err="1"/>
              <a:t>Hadoop</a:t>
            </a:r>
            <a:r>
              <a:rPr lang="en-US" altLang="zh-CN" dirty="0"/>
              <a:t> Ecosystem</a:t>
            </a:r>
            <a:r>
              <a:rPr lang="zh-CN" altLang="en-US" dirty="0"/>
              <a:t>定制</a:t>
            </a:r>
            <a:endParaRPr lang="en-US" altLang="zh-CN" dirty="0"/>
          </a:p>
          <a:p>
            <a:pPr lvl="2"/>
            <a:r>
              <a:rPr lang="zh-CN" altLang="en-US" dirty="0"/>
              <a:t>缺乏灵活的包版本管理，方便用官方发布包，不方便开发团队</a:t>
            </a:r>
            <a:endParaRPr lang="en-US" altLang="zh-CN" dirty="0"/>
          </a:p>
          <a:p>
            <a:pPr lvl="2"/>
            <a:r>
              <a:rPr lang="zh-CN" altLang="en-US" dirty="0"/>
              <a:t>安装成系统服务，单机无法部署多版本</a:t>
            </a:r>
            <a:r>
              <a:rPr lang="en-US" altLang="zh-CN" dirty="0"/>
              <a:t>/</a:t>
            </a:r>
            <a:r>
              <a:rPr lang="zh-CN" altLang="en-US" dirty="0"/>
              <a:t>多服务</a:t>
            </a:r>
            <a:endParaRPr lang="en-US" altLang="zh-CN" dirty="0"/>
          </a:p>
          <a:p>
            <a:pPr lvl="2"/>
            <a:r>
              <a:rPr lang="zh-CN" altLang="en-US" dirty="0"/>
              <a:t>商业软件，不开源，无法定制</a:t>
            </a:r>
            <a:r>
              <a:rPr lang="en-US" altLang="zh-CN" dirty="0"/>
              <a:t>/</a:t>
            </a:r>
            <a:r>
              <a:rPr lang="zh-CN" altLang="en-US" dirty="0"/>
              <a:t>改进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smtClean="0">
                <a:latin typeface="华文楷体"/>
                <a:ea typeface="华文楷体"/>
                <a:cs typeface="华文楷体"/>
              </a:rPr>
              <a:t>Apache </a:t>
            </a:r>
            <a:r>
              <a:rPr lang="en-US" dirty="0" err="1" smtClean="0">
                <a:latin typeface="华文楷体"/>
                <a:ea typeface="华文楷体"/>
                <a:cs typeface="华文楷体"/>
              </a:rPr>
              <a:t>Ambari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dirty="0" err="1">
                <a:solidFill>
                  <a:srgbClr val="000000"/>
                </a:solidFill>
              </a:rPr>
              <a:t>Hortonworks</a:t>
            </a:r>
            <a:r>
              <a:rPr lang="zh-CN" altLang="en-US" dirty="0">
                <a:solidFill>
                  <a:srgbClr val="000000"/>
                </a:solidFill>
              </a:rPr>
              <a:t>主导的开源实现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</a:rPr>
              <a:t>特点类似，目前还不成熟</a:t>
            </a:r>
            <a:endParaRPr lang="en-US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大厂通用方案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MS 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Autopilot , 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Google 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Borg,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Tencent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Torca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6513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Minos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的集群描述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参考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Borg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的任务描述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Service (cluster)</a:t>
            </a: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-example,</a:t>
            </a: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-example</a:t>
            </a: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Job</a:t>
            </a:r>
          </a:p>
          <a:p>
            <a:pPr lvl="3"/>
            <a:r>
              <a:rPr lang="en-US" altLang="zh-CN" dirty="0" err="1">
                <a:latin typeface="华文楷体"/>
                <a:ea typeface="华文楷体"/>
                <a:cs typeface="华文楷体"/>
              </a:rPr>
              <a:t>h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base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: master,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regionserver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hdfs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: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jornalnode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namenode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zkfc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datanode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Task</a:t>
            </a: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regionserver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/ 0 : 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10.2.201.14: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11100</a:t>
            </a: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datanode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/ 0      : 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10.2.201.11: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11400</a:t>
            </a: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95808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Minos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架构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143228"/>
            <a:ext cx="7620000" cy="457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4"/>
          <p:cNvSpPr/>
          <p:nvPr/>
        </p:nvSpPr>
        <p:spPr>
          <a:xfrm>
            <a:off x="158739" y="3254532"/>
            <a:ext cx="1402190" cy="674720"/>
          </a:xfrm>
          <a:prstGeom prst="wedgeRoundRectCallout">
            <a:avLst>
              <a:gd name="adj1" fmla="val 105063"/>
              <a:gd name="adj2" fmla="val 533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安装程序和配置文件包到</a:t>
            </a:r>
            <a:r>
              <a:rPr lang="en-US" altLang="zh-CN" sz="1400" dirty="0" smtClean="0"/>
              <a:t>package server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 flipH="1">
            <a:off x="612648" y="4419012"/>
            <a:ext cx="1884744" cy="674720"/>
          </a:xfrm>
          <a:prstGeom prst="wedgeRoundRectCallout">
            <a:avLst>
              <a:gd name="adj1" fmla="val -115320"/>
              <a:gd name="adj2" fmla="val -604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操作集群：</a:t>
            </a:r>
            <a:endParaRPr lang="en-US" altLang="zh-CN" sz="1400" dirty="0" smtClean="0"/>
          </a:p>
          <a:p>
            <a:pPr algn="ctr"/>
            <a:r>
              <a:rPr lang="en-US" sz="1400" dirty="0" smtClean="0"/>
              <a:t>Bootstrap/start/stop/..</a:t>
            </a:r>
            <a:endParaRPr lang="en-US" sz="1400" dirty="0"/>
          </a:p>
        </p:txBody>
      </p:sp>
      <p:sp>
        <p:nvSpPr>
          <p:cNvPr id="7" name="Rounded Rectangular Callout 6"/>
          <p:cNvSpPr/>
          <p:nvPr/>
        </p:nvSpPr>
        <p:spPr>
          <a:xfrm flipH="1">
            <a:off x="6812528" y="5279721"/>
            <a:ext cx="1569472" cy="541393"/>
          </a:xfrm>
          <a:prstGeom prst="wedgeRoundRectCallout">
            <a:avLst>
              <a:gd name="adj1" fmla="val 100000"/>
              <a:gd name="adj2" fmla="val -14471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指标收集和监控</a:t>
            </a:r>
            <a:endParaRPr lang="en-US" altLang="zh-CN" sz="14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1719110" y="3091472"/>
            <a:ext cx="778282" cy="269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tank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7003183" y="2194539"/>
            <a:ext cx="1245982" cy="460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Supervisord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5388256" y="5235952"/>
            <a:ext cx="795410" cy="2303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owl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47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安装发布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服务为例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Install package</a:t>
            </a:r>
          </a:p>
          <a:p>
            <a:pPr lvl="2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设置源代码目录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deploy.cfg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 cluster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配置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-dptst-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example.cfg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3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Service/Job/Task</a:t>
            </a:r>
          </a:p>
          <a:p>
            <a:pPr lvl="2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发布到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tank</a:t>
            </a:r>
          </a:p>
          <a:p>
            <a:pPr lvl="3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./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deploy.py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install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-example</a:t>
            </a: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89" y="1746334"/>
            <a:ext cx="3923099" cy="4514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718" y="1746334"/>
            <a:ext cx="4374282" cy="1177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718" y="2923787"/>
            <a:ext cx="4374282" cy="1340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718" y="4264662"/>
            <a:ext cx="4393442" cy="1379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719" y="5606596"/>
            <a:ext cx="2915872" cy="1308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628" y="5401348"/>
            <a:ext cx="6904420" cy="12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大纲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概述</a:t>
            </a: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err="1" smtClean="0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 smtClean="0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err="1" smtClean="0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系统</a:t>
            </a:r>
            <a:endParaRPr lang="en-US" dirty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73901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安装发布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服务为例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Bootstrap/Start/Show/Stop/Restart/cleanup</a:t>
            </a:r>
          </a:p>
          <a:p>
            <a:pPr lvl="2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./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deploy.py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               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-example</a:t>
            </a:r>
          </a:p>
          <a:p>
            <a:pPr marL="365760" lvl="1" indent="0">
              <a:buNone/>
            </a:pP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2486" y="2619501"/>
            <a:ext cx="139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bootstrap</a:t>
            </a:r>
            <a:endParaRPr lang="en-US" sz="20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86" y="2609441"/>
            <a:ext cx="116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show</a:t>
            </a:r>
            <a:endParaRPr lang="en-US" sz="20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486" y="2610100"/>
            <a:ext cx="116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stop</a:t>
            </a:r>
            <a:endParaRPr lang="en-US" sz="20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4832" y="2618123"/>
            <a:ext cx="116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start</a:t>
            </a:r>
            <a:endParaRPr lang="en-US" sz="20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69" y="3551319"/>
            <a:ext cx="5918200" cy="2795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16" y="3539320"/>
            <a:ext cx="8561233" cy="2105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9" y="3551319"/>
            <a:ext cx="8602920" cy="2359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29" y="3577889"/>
            <a:ext cx="8753851" cy="2149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30" y="3539320"/>
            <a:ext cx="8753850" cy="26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安装发布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服务为例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集群监控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supervised / owl</a:t>
            </a: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67" y="2752285"/>
            <a:ext cx="8092534" cy="3834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8567" y="4751785"/>
            <a:ext cx="1775203" cy="491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3770" y="4879076"/>
            <a:ext cx="1447473" cy="491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49441" y="4858367"/>
            <a:ext cx="1144863" cy="27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35269" y="4846912"/>
            <a:ext cx="2157553" cy="27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9" y="2752285"/>
            <a:ext cx="9144000" cy="3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安装发布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服务为例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>
                <a:latin typeface="华文楷体"/>
                <a:ea typeface="华文楷体"/>
                <a:cs typeface="华文楷体"/>
              </a:rPr>
              <a:t>集群监控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supervised / 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owl</a:t>
            </a:r>
          </a:p>
          <a:p>
            <a:pPr marL="365760" lvl="1" indent="0">
              <a:buNone/>
            </a:pP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335"/>
            <a:ext cx="9144000" cy="3826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5412" y="4886548"/>
            <a:ext cx="3345574" cy="438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8993" y="4843566"/>
            <a:ext cx="834825" cy="263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0413"/>
            <a:ext cx="9144000" cy="24638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4582" y="3115233"/>
            <a:ext cx="479784" cy="263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54941"/>
            <a:ext cx="9144000" cy="32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集群监控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supervised / owl</a:t>
            </a: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Table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级监控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5765"/>
            <a:ext cx="9144000" cy="3899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3275"/>
            <a:ext cx="9144000" cy="295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62" y="2813275"/>
            <a:ext cx="9028538" cy="31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集群监控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supervised / owl</a:t>
            </a:r>
          </a:p>
          <a:p>
            <a:pPr lvl="1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RegionServer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级监控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10" y="2648984"/>
            <a:ext cx="6426575" cy="4089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" y="2648984"/>
            <a:ext cx="9028537" cy="3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安装发布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服务为例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Job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级别的操作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altLang="zh-CN" sz="1800" dirty="0" smtClean="0">
                <a:latin typeface="华文楷体"/>
                <a:ea typeface="华文楷体"/>
                <a:cs typeface="华文楷体"/>
              </a:rPr>
              <a:t>./</a:t>
            </a:r>
            <a:r>
              <a:rPr lang="en-US" altLang="zh-CN" sz="1800" dirty="0" err="1" smtClean="0">
                <a:latin typeface="华文楷体"/>
                <a:ea typeface="华文楷体"/>
                <a:cs typeface="华文楷体"/>
              </a:rPr>
              <a:t>deploy.py</a:t>
            </a:r>
            <a:r>
              <a:rPr lang="en-US" altLang="zh-CN" sz="1800" dirty="0" smtClean="0">
                <a:latin typeface="华文楷体"/>
                <a:ea typeface="华文楷体"/>
                <a:cs typeface="华文楷体"/>
              </a:rPr>
              <a:t> stop </a:t>
            </a:r>
            <a:r>
              <a:rPr lang="en-US" altLang="zh-CN" sz="1800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sz="18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800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sz="1800" dirty="0" smtClean="0">
                <a:latin typeface="华文楷体"/>
                <a:ea typeface="华文楷体"/>
                <a:cs typeface="华文楷体"/>
              </a:rPr>
              <a:t>-example –job=</a:t>
            </a:r>
            <a:r>
              <a:rPr lang="en-US" altLang="zh-CN" sz="1800" dirty="0" err="1" smtClean="0">
                <a:latin typeface="华文楷体"/>
                <a:ea typeface="华文楷体"/>
                <a:cs typeface="华文楷体"/>
              </a:rPr>
              <a:t>regionserver</a:t>
            </a:r>
            <a:r>
              <a:rPr lang="en-US" altLang="zh-CN" sz="1800" dirty="0" smtClean="0">
                <a:latin typeface="华文楷体"/>
                <a:ea typeface="华文楷体"/>
                <a:cs typeface="华文楷体"/>
              </a:rPr>
              <a:t> –task=0</a:t>
            </a:r>
            <a:endParaRPr lang="en-US" altLang="zh-CN" sz="1800" dirty="0">
              <a:latin typeface="华文楷体"/>
              <a:ea typeface="华文楷体"/>
              <a:cs typeface="华文楷体"/>
            </a:endParaRPr>
          </a:p>
          <a:p>
            <a:pPr lvl="2"/>
            <a:endParaRPr lang="en-US" altLang="zh-CN" sz="1800" dirty="0" smtClean="0">
              <a:latin typeface="华文楷体"/>
              <a:ea typeface="华文楷体"/>
              <a:cs typeface="华文楷体"/>
            </a:endParaRPr>
          </a:p>
          <a:p>
            <a:pPr lvl="2"/>
            <a:endParaRPr lang="en-US" altLang="zh-CN" sz="1800" dirty="0">
              <a:latin typeface="华文楷体"/>
              <a:ea typeface="华文楷体"/>
              <a:cs typeface="华文楷体"/>
            </a:endParaRPr>
          </a:p>
          <a:p>
            <a:pPr lvl="2"/>
            <a:endParaRPr lang="en-US" altLang="zh-CN" sz="1800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Rolling update</a:t>
            </a:r>
          </a:p>
          <a:p>
            <a:pPr lvl="2"/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./</a:t>
            </a:r>
            <a:r>
              <a:rPr lang="en-US" altLang="zh-CN" sz="1600" dirty="0" err="1" smtClean="0">
                <a:latin typeface="华文楷体"/>
                <a:ea typeface="华文楷体"/>
                <a:cs typeface="华文楷体"/>
              </a:rPr>
              <a:t>deploy.py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 err="1" smtClean="0">
                <a:latin typeface="华文楷体"/>
                <a:ea typeface="华文楷体"/>
                <a:cs typeface="华文楷体"/>
              </a:rPr>
              <a:t>rolling_update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 err="1" smtClean="0">
                <a:latin typeface="华文楷体"/>
                <a:ea typeface="华文楷体"/>
                <a:cs typeface="华文楷体"/>
              </a:rPr>
              <a:t>hbase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1600" dirty="0" err="1" smtClean="0">
                <a:latin typeface="华文楷体"/>
                <a:ea typeface="华文楷体"/>
                <a:cs typeface="华文楷体"/>
              </a:rPr>
              <a:t>dptst</a:t>
            </a:r>
            <a:r>
              <a:rPr lang="en-US" altLang="zh-CN" sz="1600" dirty="0" smtClean="0">
                <a:latin typeface="华文楷体"/>
                <a:ea typeface="华文楷体"/>
                <a:cs typeface="华文楷体"/>
              </a:rPr>
              <a:t>-example –job=</a:t>
            </a:r>
            <a:r>
              <a:rPr lang="en-US" altLang="zh-CN" sz="1600" dirty="0" err="1" smtClean="0">
                <a:latin typeface="华文楷体"/>
                <a:ea typeface="华文楷体"/>
                <a:cs typeface="华文楷体"/>
              </a:rPr>
              <a:t>regionserver</a:t>
            </a:r>
            <a:endParaRPr lang="en-US" altLang="zh-CN" sz="1600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16" y="3079119"/>
            <a:ext cx="7442197" cy="858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16" y="4872183"/>
            <a:ext cx="7442197" cy="17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8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Minos:集群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自动化发布和监控</a:t>
            </a:r>
            <a:r>
              <a:rPr lang="en-US" dirty="0">
                <a:latin typeface="华文楷体"/>
                <a:ea typeface="华文楷体"/>
                <a:cs typeface="华文楷体"/>
              </a:rPr>
              <a:t>系统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Github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开源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>
                <a:latin typeface="华文楷体"/>
                <a:ea typeface="华文楷体"/>
                <a:cs typeface="华文楷体"/>
              </a:rPr>
              <a:t>https://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github.com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xiaomi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minos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sz="2000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02" y="2963200"/>
            <a:ext cx="4670647" cy="30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8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华文楷体"/>
                <a:ea typeface="华文楷体"/>
                <a:cs typeface="华文楷体"/>
                <a:hlinkClick r:id="rId2"/>
              </a:rPr>
              <a:t>cuijianwei@xiaomi.com</a:t>
            </a:r>
            <a:r>
              <a:rPr lang="en-US" sz="2400" dirty="0" smtClean="0">
                <a:latin typeface="华文楷体"/>
                <a:ea typeface="华文楷体"/>
                <a:cs typeface="华文楷体"/>
              </a:rPr>
              <a:t> (</a:t>
            </a:r>
            <a:r>
              <a:rPr lang="zh-CN" altLang="en-US" sz="2400" dirty="0" smtClean="0">
                <a:latin typeface="华文楷体"/>
                <a:ea typeface="华文楷体"/>
                <a:cs typeface="华文楷体"/>
              </a:rPr>
              <a:t>崔建伟</a:t>
            </a:r>
            <a:r>
              <a:rPr lang="en-US" sz="2400" dirty="0" smtClean="0">
                <a:latin typeface="华文楷体"/>
                <a:ea typeface="华文楷体"/>
                <a:cs typeface="华文楷体"/>
              </a:rPr>
              <a:t>)</a:t>
            </a:r>
          </a:p>
          <a:p>
            <a:r>
              <a:rPr lang="en-US" sz="2400" dirty="0" err="1" smtClean="0">
                <a:latin typeface="华文楷体"/>
                <a:ea typeface="华文楷体"/>
                <a:cs typeface="华文楷体"/>
              </a:rPr>
              <a:t>Jianweicui</a:t>
            </a:r>
            <a:r>
              <a:rPr lang="en-US" sz="2400" dirty="0" smtClean="0">
                <a:latin typeface="华文楷体"/>
                <a:ea typeface="华文楷体"/>
                <a:cs typeface="华文楷体"/>
              </a:rPr>
              <a:t> : </a:t>
            </a:r>
            <a:r>
              <a:rPr lang="de-DE" sz="2400" u="sng" dirty="0">
                <a:latin typeface="华文楷体"/>
                <a:ea typeface="华文楷体"/>
                <a:cs typeface="华文楷体"/>
                <a:hlinkClick r:id="rId3"/>
              </a:rPr>
              <a:t>http://weibo.com/u/2694474163</a:t>
            </a:r>
            <a:endParaRPr lang="en-US" sz="2400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61" y="2809263"/>
            <a:ext cx="6232111" cy="35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概述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基础平台开发组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HBase</a:t>
            </a: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数据实时读写，在线业务支持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结构化数据存储和分析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err="1" smtClean="0">
                <a:latin typeface="华文楷体"/>
                <a:ea typeface="华文楷体"/>
                <a:cs typeface="华文楷体"/>
              </a:rPr>
              <a:t>Hdfs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smtClean="0">
                <a:latin typeface="华文楷体"/>
                <a:ea typeface="华文楷体"/>
                <a:cs typeface="华文楷体"/>
              </a:rPr>
              <a:t>离线数据存储</a:t>
            </a:r>
          </a:p>
          <a:p>
            <a:pPr lvl="1"/>
            <a:r>
              <a:rPr lang="zh-CN" altLang="en-US" dirty="0">
                <a:latin typeface="华文楷体"/>
                <a:ea typeface="华文楷体"/>
                <a:cs typeface="华文楷体"/>
              </a:rPr>
              <a:t>搜集</a:t>
            </a:r>
            <a:r>
              <a:rPr lang="en-US" dirty="0">
                <a:latin typeface="华文楷体"/>
                <a:ea typeface="华文楷体"/>
                <a:cs typeface="华文楷体"/>
              </a:rPr>
              <a:t>日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志</a:t>
            </a:r>
          </a:p>
          <a:p>
            <a:r>
              <a:rPr lang="en-US" dirty="0" err="1" smtClean="0">
                <a:latin typeface="华文楷体"/>
                <a:ea typeface="华文楷体"/>
                <a:cs typeface="华文楷体"/>
              </a:rPr>
              <a:t>Mapreduce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/Hive</a:t>
            </a: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离线分析和计算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Yarn</a:t>
            </a: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集群资源调度和管理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Minos</a:t>
            </a: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统一集群管理和监控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094690" y="4296315"/>
            <a:ext cx="3278038" cy="1684421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62057" y="4844417"/>
            <a:ext cx="1450136" cy="5213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62057" y="5472725"/>
            <a:ext cx="2867013" cy="37431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48160" y="3562550"/>
            <a:ext cx="3229296" cy="6401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MapReduce2.0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48161" y="2777664"/>
            <a:ext cx="3229295" cy="593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323435" y="2777664"/>
            <a:ext cx="667117" cy="306937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Minos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515684" y="2777664"/>
            <a:ext cx="628316" cy="3011591"/>
          </a:xfrm>
          <a:prstGeom prst="rect">
            <a:avLst/>
          </a:prstGeom>
          <a:solidFill>
            <a:srgbClr val="72686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3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2" grpId="0" animBg="1"/>
      <p:bldP spid="9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概述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源于社区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业务驱动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回馈社区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TW" altLang="en-US" dirty="0">
                <a:latin typeface="华文楷体"/>
                <a:ea typeface="华文楷体"/>
                <a:cs typeface="华文楷体"/>
              </a:rPr>
              <a:t>超过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30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个改进贡献回开源社区</a:t>
            </a:r>
            <a:endParaRPr lang="en-US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marL="365760" lvl="1" indent="0">
              <a:buNone/>
            </a:pP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4232" y="3078628"/>
            <a:ext cx="1064822" cy="1013387"/>
          </a:xfrm>
          <a:prstGeom prst="roundRect">
            <a:avLst/>
          </a:prstGeom>
          <a:solidFill>
            <a:srgbClr val="3366FF"/>
          </a:solidFill>
          <a:effectLst>
            <a:outerShdw blurRad="38100" dist="254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高可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用性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694124" y="3078628"/>
            <a:ext cx="1064822" cy="1013387"/>
          </a:xfrm>
          <a:prstGeom prst="roundRect">
            <a:avLst/>
          </a:prstGeom>
          <a:solidFill>
            <a:srgbClr val="3366FF"/>
          </a:solidFill>
          <a:effectLst>
            <a:outerShdw blurRad="38100" dist="254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易维护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015528" y="3078628"/>
            <a:ext cx="1064822" cy="1013387"/>
          </a:xfrm>
          <a:prstGeom prst="roundRect">
            <a:avLst/>
          </a:prstGeom>
          <a:solidFill>
            <a:srgbClr val="3366FF"/>
          </a:solidFill>
          <a:effectLst>
            <a:outerShdw blurRad="38100" dist="254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安全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348212" y="3078628"/>
            <a:ext cx="1064822" cy="1013387"/>
          </a:xfrm>
          <a:prstGeom prst="roundRect">
            <a:avLst/>
          </a:prstGeom>
          <a:solidFill>
            <a:srgbClr val="3366FF"/>
          </a:solidFill>
          <a:effectLst>
            <a:outerShdw blurRad="38100" dist="254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性能</a:t>
            </a:r>
          </a:p>
          <a:p>
            <a:pPr algn="ctr"/>
            <a:r>
              <a:rPr lang="zh-CN" altLang="en-US" b="1" dirty="0" smtClean="0"/>
              <a:t>优化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6706553" y="3064267"/>
            <a:ext cx="1064822" cy="1013387"/>
          </a:xfrm>
          <a:prstGeom prst="roundRect">
            <a:avLst/>
          </a:prstGeom>
          <a:solidFill>
            <a:srgbClr val="3366FF"/>
          </a:solidFill>
          <a:effectLst>
            <a:outerShdw blurRad="38100" dist="254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特性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扩展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303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高可用性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>
                <a:latin typeface="华文楷体"/>
                <a:ea typeface="华文楷体"/>
                <a:cs typeface="华文楷体"/>
              </a:rPr>
              <a:t>跨集群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Per-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Table/CF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Replication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实现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r>
              <a:rPr lang="en-US" dirty="0" err="1" smtClean="0">
                <a:latin typeface="华文楷体"/>
                <a:ea typeface="华文楷体"/>
                <a:cs typeface="华文楷体"/>
              </a:rPr>
              <a:t>ColumnFamily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, </a:t>
            </a:r>
            <a:r>
              <a:rPr lang="en-US" dirty="0" err="1" smtClean="0">
                <a:latin typeface="华文楷体"/>
                <a:ea typeface="华文楷体"/>
                <a:cs typeface="华文楷体"/>
              </a:rPr>
              <a:t>Replication_Scope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08" y="3248731"/>
            <a:ext cx="6199554" cy="3485951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02633" y="5242296"/>
            <a:ext cx="2068575" cy="737346"/>
          </a:xfrm>
          <a:prstGeom prst="wedgeRoundRectCallout">
            <a:avLst>
              <a:gd name="adj1" fmla="val 64001"/>
              <a:gd name="adj2" fmla="val 1308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 smtClean="0"/>
              <a:t>PeerThread</a:t>
            </a:r>
            <a:r>
              <a:rPr lang="en-US" altLang="zh-CN" sz="1400" dirty="0" smtClean="0"/>
              <a:t>:</a:t>
            </a:r>
          </a:p>
          <a:p>
            <a:pPr algn="ctr"/>
            <a:r>
              <a:rPr lang="zh-CN" altLang="en-US" sz="1400" dirty="0" smtClean="0"/>
              <a:t>读取被标记的</a:t>
            </a:r>
            <a:r>
              <a:rPr lang="en-US" altLang="zh-CN" sz="1400" dirty="0" err="1" smtClean="0"/>
              <a:t>WALEdit</a:t>
            </a:r>
            <a:r>
              <a:rPr lang="en-US" altLang="zh-CN" sz="1400" dirty="0" smtClean="0"/>
              <a:t>, replicate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peer</a:t>
            </a:r>
            <a:r>
              <a:rPr lang="zh-CN" altLang="en-US" sz="1400" dirty="0" smtClean="0"/>
              <a:t>集群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027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跨集群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Per-Table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Replication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实现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扩展</a:t>
            </a:r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add_peer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命令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53" y="2981798"/>
            <a:ext cx="7291264" cy="2316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8797" y="4968198"/>
            <a:ext cx="2158464" cy="31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26" y="2687017"/>
            <a:ext cx="6199554" cy="348595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0" y="4723845"/>
            <a:ext cx="2028044" cy="737346"/>
          </a:xfrm>
          <a:prstGeom prst="wedgeRoundRectCallout">
            <a:avLst>
              <a:gd name="adj1" fmla="val 64001"/>
              <a:gd name="adj2" fmla="val 1308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 smtClean="0"/>
              <a:t>PeerThread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记录住需要</a:t>
            </a:r>
            <a:r>
              <a:rPr lang="en-US" altLang="zh-CN" sz="1400" dirty="0" smtClean="0"/>
              <a:t>replication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Table/CF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8044" y="6298161"/>
            <a:ext cx="56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华文楷体"/>
                <a:ea typeface="华文楷体"/>
                <a:cs typeface="华文楷体"/>
              </a:rPr>
              <a:t>https://</a:t>
            </a:r>
            <a:r>
              <a:rPr lang="en-US" sz="2000" b="1" dirty="0" err="1">
                <a:latin typeface="华文楷体"/>
                <a:ea typeface="华文楷体"/>
                <a:cs typeface="华文楷体"/>
              </a:rPr>
              <a:t>issues.apache.org</a:t>
            </a:r>
            <a:r>
              <a:rPr lang="en-US" sz="2000" b="1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sz="2000" b="1" dirty="0" err="1">
                <a:latin typeface="华文楷体"/>
                <a:ea typeface="华文楷体"/>
                <a:cs typeface="华文楷体"/>
              </a:rPr>
              <a:t>jira</a:t>
            </a:r>
            <a:r>
              <a:rPr lang="en-US" sz="2000" b="1" dirty="0">
                <a:latin typeface="华文楷体"/>
                <a:ea typeface="华文楷体"/>
                <a:cs typeface="华文楷体"/>
              </a:rPr>
              <a:t>/browse/HBASE-8751</a:t>
            </a:r>
          </a:p>
        </p:txBody>
      </p:sp>
    </p:spTree>
    <p:extLst>
      <p:ext uri="{BB962C8B-B14F-4D97-AF65-F5344CB8AC3E}">
        <p14:creationId xmlns:p14="http://schemas.microsoft.com/office/powerpoint/2010/main" val="376939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性能优化：提升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写的</a:t>
            </a:r>
            <a:r>
              <a:rPr lang="en-US" altLang="zh-CN" dirty="0" smtClean="0">
                <a:latin typeface="华文楷体"/>
                <a:ea typeface="华文楷体"/>
                <a:cs typeface="华文楷体"/>
              </a:rPr>
              <a:t>Throughput</a:t>
            </a:r>
          </a:p>
          <a:p>
            <a:pPr lvl="1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HLog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旧写模型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9158" y="3030310"/>
            <a:ext cx="1577474" cy="38768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WriteHandler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3137" y="3035656"/>
            <a:ext cx="1577474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WriteHandler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7958" y="3035656"/>
            <a:ext cx="1577474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WriteHandler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7368" y="3035656"/>
            <a:ext cx="802106" cy="3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31482" y="4073044"/>
            <a:ext cx="5387473" cy="56147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Local Append Buffer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98815" y="5220049"/>
            <a:ext cx="2863516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FFFFFF"/>
                </a:solidFill>
              </a:rPr>
              <a:t>WriteHandler</a:t>
            </a:r>
            <a:r>
              <a:rPr lang="en-US" sz="1400" dirty="0" smtClean="0">
                <a:solidFill>
                  <a:srgbClr val="FFFFFF"/>
                </a:solidFill>
              </a:rPr>
              <a:t> : </a:t>
            </a:r>
            <a:r>
              <a:rPr lang="en-US" altLang="zh-CN" sz="1400" dirty="0" smtClean="0">
                <a:solidFill>
                  <a:srgbClr val="FFFFFF"/>
                </a:solidFill>
              </a:rPr>
              <a:t>Write to HDFS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12183" y="6173767"/>
            <a:ext cx="2863516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FFFFFF"/>
                </a:solidFill>
              </a:rPr>
              <a:t>WriteHandler</a:t>
            </a:r>
            <a:r>
              <a:rPr lang="en-US" sz="1400" dirty="0" smtClean="0">
                <a:solidFill>
                  <a:srgbClr val="FFFFFF"/>
                </a:solidFill>
              </a:rPr>
              <a:t> : </a:t>
            </a:r>
            <a:r>
              <a:rPr lang="en-US" altLang="zh-CN" sz="1400" dirty="0" smtClean="0">
                <a:solidFill>
                  <a:srgbClr val="FFFFFF"/>
                </a:solidFill>
              </a:rPr>
              <a:t>Sync HDFS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14" name="Straight Arrow Connector 13"/>
          <p:cNvCxnSpPr>
            <a:stCxn id="5" idx="2"/>
            <a:endCxn id="10" idx="0"/>
          </p:cNvCxnSpPr>
          <p:nvPr/>
        </p:nvCxnSpPr>
        <p:spPr>
          <a:xfrm>
            <a:off x="1737895" y="3417995"/>
            <a:ext cx="2787324" cy="655049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10" idx="0"/>
          </p:cNvCxnSpPr>
          <p:nvPr/>
        </p:nvCxnSpPr>
        <p:spPr>
          <a:xfrm>
            <a:off x="3761874" y="3423341"/>
            <a:ext cx="763345" cy="64970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10" idx="0"/>
          </p:cNvCxnSpPr>
          <p:nvPr/>
        </p:nvCxnSpPr>
        <p:spPr>
          <a:xfrm flipH="1">
            <a:off x="4525219" y="3423341"/>
            <a:ext cx="2851476" cy="64970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4525219" y="4634518"/>
            <a:ext cx="5354" cy="58553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31905" y="5607881"/>
            <a:ext cx="5354" cy="58553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4305" y="3578415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WALEdit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9548" y="3477998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WALEdit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49474" y="3643768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WALEdit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944810" y="4997652"/>
            <a:ext cx="1640297" cy="793788"/>
          </a:xfrm>
          <a:prstGeom prst="wedgeRoundRectCallout">
            <a:avLst>
              <a:gd name="adj1" fmla="val -103565"/>
              <a:gd name="adj2" fmla="val 58550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WriteHandler</a:t>
            </a:r>
            <a:r>
              <a:rPr lang="zh-CN" altLang="en-US" sz="1400" dirty="0" smtClean="0"/>
              <a:t>之间抢锁</a:t>
            </a:r>
            <a:r>
              <a:rPr lang="zh-CN" altLang="en-US" sz="1400" dirty="0"/>
              <a:t>恶性</a:t>
            </a:r>
            <a:r>
              <a:rPr lang="zh-CN" altLang="en-US" sz="1400" dirty="0" smtClean="0"/>
              <a:t>竞争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58998" y="3030310"/>
            <a:ext cx="10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17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6" grpId="0"/>
      <p:bldP spid="27" grpId="0"/>
      <p:bldP spid="28" grpId="0"/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2614"/>
            <a:ext cx="8153400" cy="4495800"/>
          </a:xfrm>
        </p:spPr>
        <p:txBody>
          <a:bodyPr/>
          <a:lstStyle/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提升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HBase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写的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Throughput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altLang="zh-CN" dirty="0" err="1" smtClean="0">
                <a:latin typeface="华文楷体"/>
                <a:ea typeface="华文楷体"/>
                <a:cs typeface="华文楷体"/>
              </a:rPr>
              <a:t>HLog</a:t>
            </a:r>
            <a:r>
              <a:rPr lang="zh-CN" altLang="en-US" dirty="0" smtClean="0">
                <a:latin typeface="华文楷体"/>
                <a:ea typeface="华文楷体"/>
                <a:cs typeface="华文楷体"/>
              </a:rPr>
              <a:t>新写模型</a:t>
            </a:r>
            <a:endParaRPr lang="en-US" altLang="zh-CN" dirty="0" smtClean="0">
              <a:latin typeface="华文楷体"/>
              <a:ea typeface="华文楷体"/>
              <a:cs typeface="华文楷体"/>
            </a:endParaRPr>
          </a:p>
          <a:p>
            <a:pPr lvl="2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49158" y="2709206"/>
            <a:ext cx="1577474" cy="38768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WriteHandler</a:t>
            </a:r>
            <a:r>
              <a:rPr lang="en-US" sz="1400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</a:t>
            </a:r>
            <a:r>
              <a:rPr lang="en-US" sz="1400" dirty="0" smtClean="0">
                <a:solidFill>
                  <a:schemeClr val="bg1"/>
                </a:solidFill>
              </a:rPr>
              <a:t>xid_0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73137" y="2714552"/>
            <a:ext cx="1577474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WriteHandler</a:t>
            </a:r>
            <a:r>
              <a:rPr lang="en-US" sz="1400" dirty="0" smtClean="0">
                <a:solidFill>
                  <a:srgbClr val="FFFFFF"/>
                </a:solidFill>
              </a:rPr>
              <a:t>: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txid_1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87958" y="2714552"/>
            <a:ext cx="1577474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WriteHandler</a:t>
            </a:r>
            <a:r>
              <a:rPr lang="en-US" sz="1400" dirty="0" smtClean="0">
                <a:solidFill>
                  <a:srgbClr val="FFFFFF"/>
                </a:solidFill>
              </a:rPr>
              <a:t>:</a:t>
            </a:r>
          </a:p>
          <a:p>
            <a:pPr algn="ctr"/>
            <a:r>
              <a:rPr lang="en-US" sz="1400" dirty="0" err="1">
                <a:solidFill>
                  <a:srgbClr val="FFFFFF"/>
                </a:solidFill>
              </a:rPr>
              <a:t>t</a:t>
            </a:r>
            <a:r>
              <a:rPr lang="en-US" sz="1400" dirty="0" err="1" smtClean="0">
                <a:solidFill>
                  <a:srgbClr val="FFFFFF"/>
                </a:solidFill>
              </a:rPr>
              <a:t>xid_n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7368" y="2714552"/>
            <a:ext cx="802106" cy="3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31482" y="3751940"/>
            <a:ext cx="5387473" cy="56147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Local Append Buffer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98815" y="4735085"/>
            <a:ext cx="2863516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FFFFFF"/>
                </a:solidFill>
              </a:rPr>
              <a:t>AsyncWriter</a:t>
            </a:r>
            <a:r>
              <a:rPr lang="en-US" sz="1400" dirty="0" smtClean="0">
                <a:solidFill>
                  <a:srgbClr val="FFFFFF"/>
                </a:solidFill>
              </a:rPr>
              <a:t>: </a:t>
            </a:r>
            <a:r>
              <a:rPr lang="en-US" altLang="zh-CN" sz="1400" dirty="0" smtClean="0">
                <a:solidFill>
                  <a:srgbClr val="FFFFFF"/>
                </a:solidFill>
              </a:rPr>
              <a:t>Write to HDFS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01591" y="5543072"/>
            <a:ext cx="2863516" cy="387685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FFFFFF"/>
                </a:solidFill>
              </a:rPr>
              <a:t>AsyncFlusher</a:t>
            </a:r>
            <a:r>
              <a:rPr lang="en-US" sz="1400" dirty="0" smtClean="0">
                <a:solidFill>
                  <a:srgbClr val="FFFFFF"/>
                </a:solidFill>
              </a:rPr>
              <a:t>: </a:t>
            </a:r>
            <a:r>
              <a:rPr lang="en-US" altLang="zh-CN" sz="1400" dirty="0" smtClean="0">
                <a:solidFill>
                  <a:srgbClr val="FFFFFF"/>
                </a:solidFill>
              </a:rPr>
              <a:t>Sync HDFS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1737895" y="3096891"/>
            <a:ext cx="2787324" cy="655049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8" idx="0"/>
          </p:cNvCxnSpPr>
          <p:nvPr/>
        </p:nvCxnSpPr>
        <p:spPr>
          <a:xfrm>
            <a:off x="3761874" y="3102237"/>
            <a:ext cx="763345" cy="64970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8" idx="0"/>
          </p:cNvCxnSpPr>
          <p:nvPr/>
        </p:nvCxnSpPr>
        <p:spPr>
          <a:xfrm flipH="1">
            <a:off x="4525219" y="3102237"/>
            <a:ext cx="2851476" cy="64970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>
            <a:off x="4525219" y="4313414"/>
            <a:ext cx="5354" cy="42167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4530573" y="5122770"/>
            <a:ext cx="2776" cy="420302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4305" y="3257311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WALEdit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9548" y="3156894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WALEdit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49474" y="3322664"/>
            <a:ext cx="94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WALEdit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04483" y="6393547"/>
            <a:ext cx="2863516" cy="464453"/>
          </a:xfrm>
          <a:prstGeom prst="roundRect">
            <a:avLst/>
          </a:prstGeom>
          <a:solidFill>
            <a:srgbClr val="558B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FFFFFF"/>
                </a:solidFill>
              </a:rPr>
              <a:t>AsyncNotifier</a:t>
            </a:r>
            <a:r>
              <a:rPr lang="en-US" sz="1400" dirty="0" smtClean="0">
                <a:solidFill>
                  <a:srgbClr val="FFFFFF"/>
                </a:solidFill>
              </a:rPr>
              <a:t>: </a:t>
            </a:r>
            <a:r>
              <a:rPr lang="en-US" altLang="zh-CN" sz="1400" dirty="0" smtClean="0">
                <a:solidFill>
                  <a:srgbClr val="FFFFFF"/>
                </a:solidFill>
              </a:rPr>
              <a:t>Notify all </a:t>
            </a:r>
            <a:r>
              <a:rPr lang="en-US" altLang="zh-CN" sz="1400" dirty="0" err="1" smtClean="0">
                <a:solidFill>
                  <a:srgbClr val="FFFFFF"/>
                </a:solidFill>
              </a:rPr>
              <a:t>WriteHanders</a:t>
            </a:r>
            <a:endParaRPr lang="en-US" sz="1400" dirty="0">
              <a:solidFill>
                <a:srgbClr val="7F7F7F"/>
              </a:solidFill>
            </a:endParaRPr>
          </a:p>
        </p:txBody>
      </p:sp>
      <p:cxnSp>
        <p:nvCxnSpPr>
          <p:cNvPr id="28" name="Straight Arrow Connector 27"/>
          <p:cNvCxnSpPr>
            <a:stCxn id="10" idx="2"/>
            <a:endCxn id="27" idx="0"/>
          </p:cNvCxnSpPr>
          <p:nvPr/>
        </p:nvCxnSpPr>
        <p:spPr>
          <a:xfrm>
            <a:off x="4533349" y="5930757"/>
            <a:ext cx="2892" cy="46279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9" idx="1"/>
          </p:cNvCxnSpPr>
          <p:nvPr/>
        </p:nvCxnSpPr>
        <p:spPr>
          <a:xfrm rot="16200000" flipH="1">
            <a:off x="1390942" y="3221055"/>
            <a:ext cx="1772034" cy="1643712"/>
          </a:xfrm>
          <a:prstGeom prst="bentConnector2">
            <a:avLst/>
          </a:prstGeom>
          <a:ln w="38100" cmpd="sng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7" idx="1"/>
          </p:cNvCxnSpPr>
          <p:nvPr/>
        </p:nvCxnSpPr>
        <p:spPr>
          <a:xfrm rot="10800000">
            <a:off x="1174795" y="3102238"/>
            <a:ext cx="1929689" cy="3523536"/>
          </a:xfrm>
          <a:prstGeom prst="bentConnector2">
            <a:avLst/>
          </a:prstGeom>
          <a:ln w="38100" cmpd="sng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35736" y="2709206"/>
            <a:ext cx="106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624126" y="5197589"/>
            <a:ext cx="167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Notify with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maxTxid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63811" y="6024768"/>
            <a:ext cx="1635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Notify with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maxTxid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6759615" y="4895028"/>
            <a:ext cx="2156198" cy="793788"/>
          </a:xfrm>
          <a:prstGeom prst="wedgeRoundRectCallout">
            <a:avLst>
              <a:gd name="adj1" fmla="val -77853"/>
              <a:gd name="adj2" fmla="val 26883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Sync </a:t>
            </a:r>
            <a:r>
              <a:rPr lang="en-US" altLang="zh-CN" sz="1400" dirty="0" err="1" smtClean="0"/>
              <a:t>Hdfs</a:t>
            </a:r>
            <a:r>
              <a:rPr lang="zh-CN" altLang="en-US" sz="1400" dirty="0" smtClean="0"/>
              <a:t>由单独线程完成，无锁竞争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430350" y="4896682"/>
            <a:ext cx="152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Notify with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txid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18186" y="6239658"/>
            <a:ext cx="1786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Notify with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maxTxid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6" grpId="0"/>
      <p:bldP spid="17" grpId="0"/>
      <p:bldP spid="18" grpId="0"/>
      <p:bldP spid="27" grpId="0" animBg="1"/>
      <p:bldP spid="39" grpId="0"/>
      <p:bldP spid="42" grpId="0"/>
      <p:bldP spid="43" grpId="0"/>
      <p:bldP spid="48" grpId="0" animBg="1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华文楷体"/>
                <a:ea typeface="华文楷体"/>
                <a:cs typeface="华文楷体"/>
              </a:rPr>
              <a:t>Hadoop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HBase的优化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3433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华文楷体"/>
                <a:ea typeface="华文楷体"/>
                <a:cs typeface="华文楷体"/>
              </a:rPr>
              <a:t>性能对比</a:t>
            </a:r>
          </a:p>
          <a:p>
            <a:pPr lvl="1"/>
            <a:r>
              <a:rPr lang="en-US" dirty="0" err="1" smtClean="0">
                <a:latin typeface="华文楷体"/>
                <a:ea typeface="华文楷体"/>
                <a:cs typeface="华文楷体"/>
              </a:rPr>
              <a:t>单region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 server</a:t>
            </a: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 smtClean="0">
                <a:latin typeface="华文楷体"/>
                <a:ea typeface="华文楷体"/>
                <a:cs typeface="华文楷体"/>
              </a:rPr>
              <a:t>5台region server</a:t>
            </a:r>
          </a:p>
          <a:p>
            <a:pPr lvl="1"/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  <a:p>
            <a:pPr lvl="1"/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pPr lvl="1"/>
            <a:r>
              <a:rPr lang="en-US" dirty="0">
                <a:latin typeface="华文楷体"/>
                <a:ea typeface="华文楷体"/>
                <a:cs typeface="华文楷体"/>
              </a:rPr>
              <a:t>https://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issues.apache.org</a:t>
            </a:r>
            <a:r>
              <a:rPr lang="en-US" dirty="0">
                <a:latin typeface="华文楷体"/>
                <a:ea typeface="华文楷体"/>
                <a:cs typeface="华文楷体"/>
              </a:rPr>
              <a:t>/</a:t>
            </a:r>
            <a:r>
              <a:rPr lang="en-US" dirty="0" err="1">
                <a:latin typeface="华文楷体"/>
                <a:ea typeface="华文楷体"/>
                <a:cs typeface="华文楷体"/>
              </a:rPr>
              <a:t>jira</a:t>
            </a:r>
            <a:r>
              <a:rPr lang="en-US" dirty="0">
                <a:latin typeface="华文楷体"/>
                <a:ea typeface="华文楷体"/>
                <a:cs typeface="华文楷体"/>
              </a:rPr>
              <a:t>/browse/HBASE-8755</a:t>
            </a:r>
          </a:p>
          <a:p>
            <a:pPr lvl="1"/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31203"/>
              </p:ext>
            </p:extLst>
          </p:nvPr>
        </p:nvGraphicFramePr>
        <p:xfrm>
          <a:off x="1437046" y="2717936"/>
          <a:ext cx="6598120" cy="121919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19624"/>
                <a:gridCol w="1319624"/>
                <a:gridCol w="1319624"/>
                <a:gridCol w="1319624"/>
                <a:gridCol w="1319624"/>
              </a:tblGrid>
              <a:tr h="25508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RowSize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Throughput(</a:t>
                      </a:r>
                      <a:r>
                        <a:rPr lang="zh-CN" altLang="en-US" sz="1400" dirty="0" smtClean="0"/>
                        <a:t>旧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Latency(</a:t>
                      </a:r>
                      <a:r>
                        <a:rPr lang="zh-CN" altLang="en-US" sz="1400" dirty="0" smtClean="0"/>
                        <a:t>旧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Throughput(</a:t>
                      </a:r>
                      <a:r>
                        <a:rPr lang="zh-CN" altLang="en-US" sz="1400" dirty="0" smtClean="0"/>
                        <a:t>新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Latency(</a:t>
                      </a:r>
                      <a:r>
                        <a:rPr lang="zh-CN" altLang="en-US" sz="1400" dirty="0" smtClean="0"/>
                        <a:t>新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55084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55084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55084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34000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12496"/>
              </p:ext>
            </p:extLst>
          </p:nvPr>
        </p:nvGraphicFramePr>
        <p:xfrm>
          <a:off x="1437046" y="4515254"/>
          <a:ext cx="6598120" cy="121919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19624"/>
                <a:gridCol w="1319624"/>
                <a:gridCol w="1319624"/>
                <a:gridCol w="1319624"/>
                <a:gridCol w="1319624"/>
              </a:tblGrid>
              <a:tr h="24988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RowSize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Throughput(</a:t>
                      </a:r>
                      <a:r>
                        <a:rPr lang="zh-CN" altLang="en-US" sz="1400" dirty="0" smtClean="0"/>
                        <a:t>旧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Latency(</a:t>
                      </a:r>
                      <a:r>
                        <a:rPr lang="zh-CN" altLang="en-US" sz="1400" dirty="0" smtClean="0"/>
                        <a:t>旧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Throughput(</a:t>
                      </a:r>
                      <a:r>
                        <a:rPr lang="zh-CN" altLang="en-US" sz="1400" dirty="0" smtClean="0"/>
                        <a:t>新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Latency(</a:t>
                      </a:r>
                      <a:r>
                        <a:rPr lang="zh-CN" altLang="en-US" sz="1400" dirty="0" smtClean="0"/>
                        <a:t>新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865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865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29(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54000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865"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28(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9(</a:t>
                      </a:r>
                      <a:r>
                        <a:rPr lang="en-US" sz="1400" dirty="0" err="1" smtClean="0"/>
                        <a:t>ms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1480</TotalTime>
  <Words>1263</Words>
  <Application>Microsoft Macintosh PowerPoint</Application>
  <PresentationFormat>On-screen Show (4:3)</PresentationFormat>
  <Paragraphs>374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Median</vt:lpstr>
      <vt:lpstr>HBase/HADOOp@小米</vt:lpstr>
      <vt:lpstr>大纲</vt:lpstr>
      <vt:lpstr>概述</vt:lpstr>
      <vt:lpstr>概述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Hadoop/HBase的优化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Minos:集群自动化发布和监控系统</vt:lpstr>
      <vt:lpstr>Q/A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Hbase在小米的应用</dc:title>
  <dc:creator>cuijianwei Cui</dc:creator>
  <cp:lastModifiedBy>cuijianwei Cui</cp:lastModifiedBy>
  <cp:revision>390</cp:revision>
  <dcterms:created xsi:type="dcterms:W3CDTF">2013-06-26T07:32:36Z</dcterms:created>
  <dcterms:modified xsi:type="dcterms:W3CDTF">2013-07-03T07:26:20Z</dcterms:modified>
</cp:coreProperties>
</file>